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2" r:id="rId6"/>
    <p:sldId id="273" r:id="rId7"/>
    <p:sldId id="259" r:id="rId8"/>
    <p:sldId id="264" r:id="rId9"/>
    <p:sldId id="271" r:id="rId10"/>
    <p:sldId id="269" r:id="rId11"/>
    <p:sldId id="274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99nkQhYYGtw" TargetMode="External" /><Relationship Id="rId4" Type="http://schemas.microsoft.com/office/2007/relationships/media" Target="https://www.youtube.com/embed/99nkQhYYGtw" TargetMode="External" /><Relationship Id="rId5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yBYFuv5gMGw" TargetMode="External" /><Relationship Id="rId4" Type="http://schemas.microsoft.com/office/2007/relationships/media" Target="https://www.youtube.com/embed/yBYFuv5gMGw" TargetMode="External" /><Relationship Id="rId5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OD38oQ4l4ZA" TargetMode="External" /><Relationship Id="rId4" Type="http://schemas.microsoft.com/office/2007/relationships/media" Target="https://www.youtube.com/embed/OD38oQ4l4ZA" TargetMode="External" /><Relationship Id="rId5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042775" y="3105318"/>
            <a:ext cx="8741865" cy="14621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4500" b="1" kern="0">
                <a:solidFill>
                  <a:srgbClr val="0066ff"/>
                </a:solidFill>
                <a:latin typeface="맑은 고딕"/>
              </a:rPr>
              <a:t>일기예보 세트장</a:t>
            </a: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을 꾸며 </a:t>
            </a:r>
            <a:endParaRPr lang="ko-KR" altLang="en-US" sz="45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4500" kern="0">
                <a:solidFill>
                  <a:srgbClr val="808080"/>
                </a:solidFill>
                <a:latin typeface="맑은 고딕"/>
              </a:rPr>
              <a:t>역할놀이를 해 보아</a:t>
            </a:r>
            <a:r>
              <a:rPr lang="ko-KR" altLang="en-US" sz="4500">
                <a:solidFill>
                  <a:srgbClr val="808080"/>
                </a:solidFill>
                <a:latin typeface="맑은 고딕"/>
              </a:rPr>
              <a:t>요</a:t>
            </a:r>
            <a:r>
              <a:rPr lang="en-US" altLang="ko-KR" sz="4500">
                <a:solidFill>
                  <a:srgbClr val="808080"/>
                </a:solidFill>
                <a:latin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4500" i="0" u="none" strike="noStrike" kern="1200" cap="none" spc="0" normalizeH="0" baseline="0" mc:Ignorable="hp" hp:hslEmbossed="0">
              <a:solidFill>
                <a:srgbClr val="80808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99nkQhYYGtw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-2132"/>
            <a:ext cx="9146843" cy="6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230143" y="2541502"/>
            <a:ext cx="7208989" cy="203811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defRPr/>
            </a:pPr>
            <a:r>
              <a:rPr lang="ko-KR" altLang="en-US" sz="3200">
                <a:solidFill>
                  <a:srgbClr val="808080"/>
                </a:solidFill>
                <a:latin typeface="맑은 고딕"/>
              </a:rPr>
              <a:t>멸종위</a:t>
            </a:r>
            <a:r>
              <a:rPr lang="ko-KR" altLang="en-US" sz="3200" kern="0">
                <a:solidFill>
                  <a:srgbClr val="808080"/>
                </a:solidFill>
                <a:latin typeface="맑은 고딕"/>
              </a:rPr>
              <a:t>기 동물인 </a:t>
            </a:r>
            <a:r>
              <a:rPr lang="ko-KR" altLang="en-US" sz="3200" b="1" kern="0">
                <a:solidFill>
                  <a:srgbClr val="eb5800"/>
                </a:solidFill>
                <a:latin typeface="맑은 고딕"/>
              </a:rPr>
              <a:t>반달가슴곰</a:t>
            </a:r>
            <a:r>
              <a:rPr lang="ko-KR" altLang="en-US" sz="3200" kern="0">
                <a:solidFill>
                  <a:srgbClr val="808080"/>
                </a:solidFill>
                <a:latin typeface="맑은 고딕"/>
              </a:rPr>
              <a:t>과</a:t>
            </a:r>
            <a:endParaRPr lang="ko-KR" altLang="en-US" sz="32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3200" b="1" kern="0">
                <a:solidFill>
                  <a:srgbClr val="32d709"/>
                </a:solidFill>
                <a:latin typeface="맑은 고딕"/>
              </a:rPr>
              <a:t>이상기후</a:t>
            </a:r>
            <a:r>
              <a:rPr lang="ko-KR" altLang="en-US" sz="3200" kern="0">
                <a:solidFill>
                  <a:srgbClr val="808080"/>
                </a:solidFill>
                <a:latin typeface="맑은 고딕"/>
              </a:rPr>
              <a:t> 현상에 대해 알아보고</a:t>
            </a:r>
            <a:r>
              <a:rPr lang="en-US" altLang="ko-KR" sz="3200" kern="0">
                <a:solidFill>
                  <a:srgbClr val="808080"/>
                </a:solidFill>
                <a:latin typeface="맑은 고딕"/>
              </a:rPr>
              <a:t>,</a:t>
            </a:r>
            <a:r>
              <a:rPr lang="ko-KR" altLang="en-US" sz="3200" kern="0">
                <a:solidFill>
                  <a:srgbClr val="808080"/>
                </a:solidFill>
                <a:latin typeface="맑은 고딕"/>
              </a:rPr>
              <a:t> </a:t>
            </a:r>
            <a:endParaRPr lang="ko-KR" altLang="en-US" sz="3200" kern="0">
              <a:solidFill>
                <a:srgbClr val="808080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ko-KR" altLang="en-US" sz="3200" b="1" kern="0">
                <a:solidFill>
                  <a:srgbClr val="0066ff"/>
                </a:solidFill>
                <a:latin typeface="맑은 고딕"/>
              </a:rPr>
              <a:t>일기예보 세트장</a:t>
            </a:r>
            <a:r>
              <a:rPr lang="ko-KR" altLang="en-US" sz="3200" kern="0">
                <a:solidFill>
                  <a:srgbClr val="808080"/>
                </a:solidFill>
                <a:latin typeface="맑은 고딕"/>
              </a:rPr>
              <a:t>을 꾸며 역할놀이를 해 보아</a:t>
            </a:r>
            <a:r>
              <a:rPr lang="ko-KR" altLang="en-US" sz="3200">
                <a:solidFill>
                  <a:srgbClr val="808080"/>
                </a:solidFill>
                <a:latin typeface="맑은 고딕"/>
              </a:rPr>
              <a:t>요</a:t>
            </a:r>
            <a:r>
              <a:rPr lang="en-US" altLang="ko-KR" sz="3200">
                <a:solidFill>
                  <a:srgbClr val="808080"/>
                </a:solidFill>
                <a:latin typeface="맑은 고딕"/>
              </a:rPr>
              <a:t>!</a:t>
            </a:r>
            <a:endParaRPr lang="en-US" altLang="ko-KR" sz="3200">
              <a:solidFill>
                <a:srgbClr val="80808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동물인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반달가슴곰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260931" y="2965798"/>
            <a:ext cx="6231934" cy="2833022"/>
          </a:xfrm>
          <a:prstGeom prst="rect">
            <a:avLst/>
          </a:prstGeom>
        </p:spPr>
        <p:txBody>
          <a:bodyPr wrap="non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반달가슴곰은 몸길이가 약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1.9m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정도이고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73a3c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73a3c"/>
                </a:solidFill>
                <a:latin typeface="맑은 고딕"/>
                <a:ea typeface="맑은 고딕"/>
                <a:cs typeface="맑은 고딕"/>
              </a:rPr>
              <a:t>몸무게는 수컷은 보통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73a3c"/>
                </a:solidFill>
                <a:latin typeface="맑은 고딕"/>
                <a:ea typeface="맑은 고딕"/>
                <a:cs typeface="맑은 고딕"/>
              </a:rPr>
              <a:t>60~140 kg,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73a3c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73a3c"/>
                </a:solidFill>
                <a:latin typeface="맑은 고딕"/>
                <a:ea typeface="맑은 고딕"/>
                <a:cs typeface="맑은 고딕"/>
              </a:rPr>
              <a:t>암컷은 수컷의 절반 정도 몸무게예요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73a3c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73a3c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73a3c"/>
                </a:solidFill>
                <a:latin typeface="맑은 고딕"/>
                <a:ea typeface="맑은 고딕"/>
                <a:cs typeface="맑은 고딕"/>
              </a:rPr>
              <a:t>주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로 벚나무 열매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산딸기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다래 등의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식물성 먹이를 먹는데 그중 도토리를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가장 좋아한다고 합니다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.  </a:t>
            </a:r>
            <a:endParaRPr lang="ko-KR" altLang="en-US" sz="2500"/>
          </a:p>
        </p:txBody>
      </p:sp>
      <p:pic>
        <p:nvPicPr>
          <p:cNvPr id="1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52294" y="930949"/>
            <a:ext cx="4142545" cy="56514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352264" y="3429000"/>
            <a:ext cx="5850935" cy="191862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그밖에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 곤충의 애벌레나 가재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작은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물고기 등을 잡아먹으며 먹이가 부족할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때에는 식물의 사체나 옥수수 등의 </a:t>
            </a:r>
            <a:endParaRPr xmlns:mc="http://schemas.openxmlformats.org/markup-compatibility/2006" xmlns:hp="http://schemas.haansoft.com/office/presentation/8.0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농작물을 먹는다고 해요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52294" y="930949"/>
            <a:ext cx="4142545" cy="56514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864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3429000"/>
            <a:ext cx="6177134" cy="198882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우리나라의 높은 산에서 살고 있는 </a:t>
            </a:r>
            <a:endParaRPr xmlns:mc="http://schemas.openxmlformats.org/markup-compatibility/2006" xmlns:hp="http://schemas.haansoft.com/office/presentation/8.0" sz="26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반달가슴곰은 천연기념물로 지정되었고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멸종 위기 야생생물 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1</a:t>
            </a:r>
            <a:r>
              <a:rPr xmlns:mc="http://schemas.openxmlformats.org/markup-compatibility/2006" xmlns:hp="http://schemas.haansoft.com/office/presentation/8.0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급으로 지정되어 보호받고 있어요</a:t>
            </a:r>
            <a:r>
              <a:rPr xmlns:mc="http://schemas.openxmlformats.org/markup-compatibility/2006" xmlns:hp="http://schemas.haansoft.com/office/presentation/8.0" lang="EN-US" sz="2600" b="0" i="0" u="none" strike="noStrike" mc:Ignorable="hp" hp:hslEmbossed="0">
                <a:solidFill>
                  <a:srgbClr val="333333"/>
                </a:solidFill>
                <a:latin typeface="맑은 고딕"/>
                <a:ea typeface="맑은 고딕"/>
                <a:cs typeface="맑은 고딕"/>
              </a:rPr>
              <a:t>.</a:t>
            </a:r>
            <a:endParaRPr xmlns:mc="http://schemas.openxmlformats.org/markup-compatibility/2006" xmlns:hp="http://schemas.haansoft.com/office/presentation/8.0" lang="ko-KR" altLang="en-US" sz="2600" b="0" i="0" u="none" strike="noStrike" mc:Ignorable="hp" hp:hslEmbossed="0">
              <a:solidFill>
                <a:srgbClr val="333333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52294" y="930949"/>
            <a:ext cx="4142545" cy="56514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323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yBYFuv5gMGw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135170" y="-291622"/>
            <a:ext cx="9915134" cy="74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114981" y="2746500"/>
            <a:ext cx="7665671" cy="170551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0" i="0" u="none" strike="noStrike" kern="1200" cap="none" spc="0" normalizeH="0" baseline="0" mc:Ignorable="hp" hp:hslEmbossed="0">
                <a:solidFill>
                  <a:srgbClr val="80808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1e7452"/>
                </a:solidFill>
                <a:latin typeface="Calibri"/>
                <a:ea typeface="맑은 고딕"/>
                <a:cs typeface="맑은 고딕"/>
              </a:rPr>
              <a:t>이상기후 </a:t>
            </a: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현상이란 </a:t>
            </a:r>
            <a:endPara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5300" b="1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무엇일까요</a:t>
            </a:r>
            <a:r>
              <a:rPr xmlns:mc="http://schemas.openxmlformats.org/markup-compatibility/2006" xmlns:hp="http://schemas.haansoft.com/office/presentation/8.0" kumimoji="0" lang="en-US" altLang="ko-KR" sz="5300" b="1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?</a:t>
            </a:r>
            <a:endParaRPr xmlns:mc="http://schemas.openxmlformats.org/markup-compatibility/2006" xmlns:hp="http://schemas.haansoft.com/office/presentation/8.0" kumimoji="0" lang="en-US" altLang="ko-KR" sz="53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D38oQ4l4ZA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324366" y="-149725"/>
            <a:ext cx="9510647" cy="71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102</ep:Words>
  <ep:PresentationFormat>화면 슬라이드 쇼(4:3)</ep:PresentationFormat>
  <ep:Paragraphs>36</ep:Paragraphs>
  <ep:Slides>11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2023-09-05T06:58:10.425</dcterms:modified>
  <cp:revision>31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